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84" y="13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0DF2E7-624E-47DF-8825-9309FDA51BFF}" type="datetimeFigureOut">
              <a:rPr lang="en-US" smtClean="0"/>
              <a:t>5/3/2018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7BD9A-2B6F-446C-9435-C0196136E233}" type="slidenum">
              <a:rPr lang="en-US" smtClean="0"/>
              <a:t>‹#›</a:t>
            </a:fld>
            <a:endParaRPr lang="en-US"/>
          </a:p>
        </p:txBody>
      </p:sp>
    </p:spTree>
    <p:extLst>
      <p:ext uri="{BB962C8B-B14F-4D97-AF65-F5344CB8AC3E}">
        <p14:creationId xmlns:p14="http://schemas.microsoft.com/office/powerpoint/2010/main" val="3105690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9EDB2-0D96-4A9E-BFDA-6B941C4E50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F557A3-5093-425C-88EC-936CAF320C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D9BD27-AB0B-48A0-AB92-63AE44B1F846}"/>
              </a:ext>
            </a:extLst>
          </p:cNvPr>
          <p:cNvSpPr>
            <a:spLocks noGrp="1"/>
          </p:cNvSpPr>
          <p:nvPr>
            <p:ph type="dt" sz="half" idx="10"/>
          </p:nvPr>
        </p:nvSpPr>
        <p:spPr/>
        <p:txBody>
          <a:bodyPr/>
          <a:lstStyle/>
          <a:p>
            <a:fld id="{48DE8C6D-109F-4969-9E33-5BA9D5247FB8}" type="datetime1">
              <a:rPr lang="en-US" smtClean="0"/>
              <a:t>5/3/2018</a:t>
            </a:fld>
            <a:endParaRPr lang="en-US"/>
          </a:p>
        </p:txBody>
      </p:sp>
      <p:sp>
        <p:nvSpPr>
          <p:cNvPr id="5" name="Footer Placeholder 4">
            <a:extLst>
              <a:ext uri="{FF2B5EF4-FFF2-40B4-BE49-F238E27FC236}">
                <a16:creationId xmlns:a16="http://schemas.microsoft.com/office/drawing/2014/main" id="{DD664026-B29E-4784-AF47-D7DCF0F4CEA9}"/>
              </a:ext>
            </a:extLst>
          </p:cNvPr>
          <p:cNvSpPr>
            <a:spLocks noGrp="1"/>
          </p:cNvSpPr>
          <p:nvPr>
            <p:ph type="ftr" sz="quarter" idx="11"/>
          </p:nvPr>
        </p:nvSpPr>
        <p:spPr/>
        <p:txBody>
          <a:bodyPr/>
          <a:lstStyle/>
          <a:p>
            <a:r>
              <a:rPr lang="en-US"/>
              <a:t>Adam George</a:t>
            </a:r>
          </a:p>
        </p:txBody>
      </p:sp>
      <p:sp>
        <p:nvSpPr>
          <p:cNvPr id="6" name="Slide Number Placeholder 5">
            <a:extLst>
              <a:ext uri="{FF2B5EF4-FFF2-40B4-BE49-F238E27FC236}">
                <a16:creationId xmlns:a16="http://schemas.microsoft.com/office/drawing/2014/main" id="{88BF7FCC-0086-4EBF-A4D8-6B296A472153}"/>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4076015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F424C-F472-46E1-B9EF-729A88F96D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8F68C0-5F71-49BB-AA45-F34FB1520E3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C5DF8D-6780-4748-ADFC-81317612A77E}"/>
              </a:ext>
            </a:extLst>
          </p:cNvPr>
          <p:cNvSpPr>
            <a:spLocks noGrp="1"/>
          </p:cNvSpPr>
          <p:nvPr>
            <p:ph type="dt" sz="half" idx="10"/>
          </p:nvPr>
        </p:nvSpPr>
        <p:spPr/>
        <p:txBody>
          <a:bodyPr/>
          <a:lstStyle/>
          <a:p>
            <a:fld id="{26328F3E-E8C1-4D01-B067-BBED364F6403}" type="datetime1">
              <a:rPr lang="en-US" smtClean="0"/>
              <a:t>5/3/2018</a:t>
            </a:fld>
            <a:endParaRPr lang="en-US"/>
          </a:p>
        </p:txBody>
      </p:sp>
      <p:sp>
        <p:nvSpPr>
          <p:cNvPr id="5" name="Footer Placeholder 4">
            <a:extLst>
              <a:ext uri="{FF2B5EF4-FFF2-40B4-BE49-F238E27FC236}">
                <a16:creationId xmlns:a16="http://schemas.microsoft.com/office/drawing/2014/main" id="{D5816293-070E-4334-8602-0CD047597B30}"/>
              </a:ext>
            </a:extLst>
          </p:cNvPr>
          <p:cNvSpPr>
            <a:spLocks noGrp="1"/>
          </p:cNvSpPr>
          <p:nvPr>
            <p:ph type="ftr" sz="quarter" idx="11"/>
          </p:nvPr>
        </p:nvSpPr>
        <p:spPr/>
        <p:txBody>
          <a:bodyPr/>
          <a:lstStyle/>
          <a:p>
            <a:r>
              <a:rPr lang="en-US"/>
              <a:t>Adam George</a:t>
            </a:r>
          </a:p>
        </p:txBody>
      </p:sp>
      <p:sp>
        <p:nvSpPr>
          <p:cNvPr id="6" name="Slide Number Placeholder 5">
            <a:extLst>
              <a:ext uri="{FF2B5EF4-FFF2-40B4-BE49-F238E27FC236}">
                <a16:creationId xmlns:a16="http://schemas.microsoft.com/office/drawing/2014/main" id="{059EFD87-CEF4-4CDA-931F-52744B20D49F}"/>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4130735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EE17EE-480B-4E8C-986D-66BD20D046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3B1E96-042E-4013-982F-62908DED073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E6F4-26C2-43F7-838A-4A194366A781}"/>
              </a:ext>
            </a:extLst>
          </p:cNvPr>
          <p:cNvSpPr>
            <a:spLocks noGrp="1"/>
          </p:cNvSpPr>
          <p:nvPr>
            <p:ph type="dt" sz="half" idx="10"/>
          </p:nvPr>
        </p:nvSpPr>
        <p:spPr/>
        <p:txBody>
          <a:bodyPr/>
          <a:lstStyle/>
          <a:p>
            <a:fld id="{6E0D8543-8D5C-452C-9C25-55C600F3BE3A}" type="datetime1">
              <a:rPr lang="en-US" smtClean="0"/>
              <a:t>5/3/2018</a:t>
            </a:fld>
            <a:endParaRPr lang="en-US"/>
          </a:p>
        </p:txBody>
      </p:sp>
      <p:sp>
        <p:nvSpPr>
          <p:cNvPr id="5" name="Footer Placeholder 4">
            <a:extLst>
              <a:ext uri="{FF2B5EF4-FFF2-40B4-BE49-F238E27FC236}">
                <a16:creationId xmlns:a16="http://schemas.microsoft.com/office/drawing/2014/main" id="{36FB80C2-9A8C-453A-A07D-8834C965C222}"/>
              </a:ext>
            </a:extLst>
          </p:cNvPr>
          <p:cNvSpPr>
            <a:spLocks noGrp="1"/>
          </p:cNvSpPr>
          <p:nvPr>
            <p:ph type="ftr" sz="quarter" idx="11"/>
          </p:nvPr>
        </p:nvSpPr>
        <p:spPr/>
        <p:txBody>
          <a:bodyPr/>
          <a:lstStyle/>
          <a:p>
            <a:r>
              <a:rPr lang="en-US"/>
              <a:t>Adam George</a:t>
            </a:r>
          </a:p>
        </p:txBody>
      </p:sp>
      <p:sp>
        <p:nvSpPr>
          <p:cNvPr id="6" name="Slide Number Placeholder 5">
            <a:extLst>
              <a:ext uri="{FF2B5EF4-FFF2-40B4-BE49-F238E27FC236}">
                <a16:creationId xmlns:a16="http://schemas.microsoft.com/office/drawing/2014/main" id="{6A1D56F9-96B1-4110-974F-A137C677A75A}"/>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844860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69BF0-4C52-4AFF-B5FE-7BA63F0C1E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BB9CBA-C84C-4B50-BCB7-682D0686E43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73C993-0B04-4FEE-9D91-F675D3CF86E6}"/>
              </a:ext>
            </a:extLst>
          </p:cNvPr>
          <p:cNvSpPr>
            <a:spLocks noGrp="1"/>
          </p:cNvSpPr>
          <p:nvPr>
            <p:ph type="dt" sz="half" idx="10"/>
          </p:nvPr>
        </p:nvSpPr>
        <p:spPr/>
        <p:txBody>
          <a:bodyPr/>
          <a:lstStyle/>
          <a:p>
            <a:fld id="{BE6C0CFB-8496-4117-91E9-51A56B938946}" type="datetime1">
              <a:rPr lang="en-US" smtClean="0"/>
              <a:t>5/3/2018</a:t>
            </a:fld>
            <a:endParaRPr lang="en-US"/>
          </a:p>
        </p:txBody>
      </p:sp>
      <p:sp>
        <p:nvSpPr>
          <p:cNvPr id="5" name="Footer Placeholder 4">
            <a:extLst>
              <a:ext uri="{FF2B5EF4-FFF2-40B4-BE49-F238E27FC236}">
                <a16:creationId xmlns:a16="http://schemas.microsoft.com/office/drawing/2014/main" id="{9A7EBC15-B3D2-4410-91F6-F3E802659A6D}"/>
              </a:ext>
            </a:extLst>
          </p:cNvPr>
          <p:cNvSpPr>
            <a:spLocks noGrp="1"/>
          </p:cNvSpPr>
          <p:nvPr>
            <p:ph type="ftr" sz="quarter" idx="11"/>
          </p:nvPr>
        </p:nvSpPr>
        <p:spPr/>
        <p:txBody>
          <a:bodyPr/>
          <a:lstStyle/>
          <a:p>
            <a:r>
              <a:rPr lang="en-US"/>
              <a:t>Adam George</a:t>
            </a:r>
          </a:p>
        </p:txBody>
      </p:sp>
      <p:sp>
        <p:nvSpPr>
          <p:cNvPr id="6" name="Slide Number Placeholder 5">
            <a:extLst>
              <a:ext uri="{FF2B5EF4-FFF2-40B4-BE49-F238E27FC236}">
                <a16:creationId xmlns:a16="http://schemas.microsoft.com/office/drawing/2014/main" id="{F6FCB7A5-1073-4B3D-A022-50181BA83092}"/>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1723077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D3D0B-0B29-4A4C-95EF-0ACB0CA8E9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87951B-9B7C-49BA-B81F-659351F565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BFA07C-8E40-4B0A-84F0-C63B0D445CB6}"/>
              </a:ext>
            </a:extLst>
          </p:cNvPr>
          <p:cNvSpPr>
            <a:spLocks noGrp="1"/>
          </p:cNvSpPr>
          <p:nvPr>
            <p:ph type="dt" sz="half" idx="10"/>
          </p:nvPr>
        </p:nvSpPr>
        <p:spPr/>
        <p:txBody>
          <a:bodyPr/>
          <a:lstStyle/>
          <a:p>
            <a:fld id="{83E0DC91-AD35-41DE-BFC1-B13EDE4068F8}" type="datetime1">
              <a:rPr lang="en-US" smtClean="0"/>
              <a:t>5/3/2018</a:t>
            </a:fld>
            <a:endParaRPr lang="en-US"/>
          </a:p>
        </p:txBody>
      </p:sp>
      <p:sp>
        <p:nvSpPr>
          <p:cNvPr id="5" name="Footer Placeholder 4">
            <a:extLst>
              <a:ext uri="{FF2B5EF4-FFF2-40B4-BE49-F238E27FC236}">
                <a16:creationId xmlns:a16="http://schemas.microsoft.com/office/drawing/2014/main" id="{B153FB5F-CFFE-406C-9A75-60C5F709E2A0}"/>
              </a:ext>
            </a:extLst>
          </p:cNvPr>
          <p:cNvSpPr>
            <a:spLocks noGrp="1"/>
          </p:cNvSpPr>
          <p:nvPr>
            <p:ph type="ftr" sz="quarter" idx="11"/>
          </p:nvPr>
        </p:nvSpPr>
        <p:spPr/>
        <p:txBody>
          <a:bodyPr/>
          <a:lstStyle/>
          <a:p>
            <a:r>
              <a:rPr lang="en-US"/>
              <a:t>Adam George</a:t>
            </a:r>
          </a:p>
        </p:txBody>
      </p:sp>
      <p:sp>
        <p:nvSpPr>
          <p:cNvPr id="6" name="Slide Number Placeholder 5">
            <a:extLst>
              <a:ext uri="{FF2B5EF4-FFF2-40B4-BE49-F238E27FC236}">
                <a16:creationId xmlns:a16="http://schemas.microsoft.com/office/drawing/2014/main" id="{A80CC6A5-C974-4000-9D42-E3157C0A130A}"/>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9956439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D4686-189F-4613-9292-363BD9B29D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83FB22-93C9-4931-9EFC-50F113FC904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F2F01C-9E0F-4D9C-AFAD-15E9A869779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8837DE-281C-4D9E-BAD4-235477A0C8ED}"/>
              </a:ext>
            </a:extLst>
          </p:cNvPr>
          <p:cNvSpPr>
            <a:spLocks noGrp="1"/>
          </p:cNvSpPr>
          <p:nvPr>
            <p:ph type="dt" sz="half" idx="10"/>
          </p:nvPr>
        </p:nvSpPr>
        <p:spPr/>
        <p:txBody>
          <a:bodyPr/>
          <a:lstStyle/>
          <a:p>
            <a:fld id="{8845123C-BAE0-41AD-91CD-93A9E2D2F996}" type="datetime1">
              <a:rPr lang="en-US" smtClean="0"/>
              <a:t>5/3/2018</a:t>
            </a:fld>
            <a:endParaRPr lang="en-US"/>
          </a:p>
        </p:txBody>
      </p:sp>
      <p:sp>
        <p:nvSpPr>
          <p:cNvPr id="6" name="Footer Placeholder 5">
            <a:extLst>
              <a:ext uri="{FF2B5EF4-FFF2-40B4-BE49-F238E27FC236}">
                <a16:creationId xmlns:a16="http://schemas.microsoft.com/office/drawing/2014/main" id="{36A4E9D7-2955-42AF-B55E-239A3D9AACF3}"/>
              </a:ext>
            </a:extLst>
          </p:cNvPr>
          <p:cNvSpPr>
            <a:spLocks noGrp="1"/>
          </p:cNvSpPr>
          <p:nvPr>
            <p:ph type="ftr" sz="quarter" idx="11"/>
          </p:nvPr>
        </p:nvSpPr>
        <p:spPr/>
        <p:txBody>
          <a:bodyPr/>
          <a:lstStyle/>
          <a:p>
            <a:r>
              <a:rPr lang="en-US"/>
              <a:t>Adam George</a:t>
            </a:r>
          </a:p>
        </p:txBody>
      </p:sp>
      <p:sp>
        <p:nvSpPr>
          <p:cNvPr id="7" name="Slide Number Placeholder 6">
            <a:extLst>
              <a:ext uri="{FF2B5EF4-FFF2-40B4-BE49-F238E27FC236}">
                <a16:creationId xmlns:a16="http://schemas.microsoft.com/office/drawing/2014/main" id="{69589226-CF40-47AA-909B-11E816955B7A}"/>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4244453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BD565-AFCC-4C85-9E42-D27A1FDEBA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3C45C9-5BDC-449A-81E1-87451D9F33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85ED029-5D35-4322-BAA8-0877F9A50D3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50DDFF-D2E8-469A-A562-1C9E260C1C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303E9B2-6EC0-42B5-9DD7-3EB6B14E6B8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C53A46-88B2-4584-9E71-12815B31794B}"/>
              </a:ext>
            </a:extLst>
          </p:cNvPr>
          <p:cNvSpPr>
            <a:spLocks noGrp="1"/>
          </p:cNvSpPr>
          <p:nvPr>
            <p:ph type="dt" sz="half" idx="10"/>
          </p:nvPr>
        </p:nvSpPr>
        <p:spPr/>
        <p:txBody>
          <a:bodyPr/>
          <a:lstStyle/>
          <a:p>
            <a:fld id="{CE544EE2-9BD1-4FD1-A99E-9C8C111BC955}" type="datetime1">
              <a:rPr lang="en-US" smtClean="0"/>
              <a:t>5/3/2018</a:t>
            </a:fld>
            <a:endParaRPr lang="en-US"/>
          </a:p>
        </p:txBody>
      </p:sp>
      <p:sp>
        <p:nvSpPr>
          <p:cNvPr id="8" name="Footer Placeholder 7">
            <a:extLst>
              <a:ext uri="{FF2B5EF4-FFF2-40B4-BE49-F238E27FC236}">
                <a16:creationId xmlns:a16="http://schemas.microsoft.com/office/drawing/2014/main" id="{EF4139FD-DDF9-40C3-84D6-C78C3C5B4EA7}"/>
              </a:ext>
            </a:extLst>
          </p:cNvPr>
          <p:cNvSpPr>
            <a:spLocks noGrp="1"/>
          </p:cNvSpPr>
          <p:nvPr>
            <p:ph type="ftr" sz="quarter" idx="11"/>
          </p:nvPr>
        </p:nvSpPr>
        <p:spPr/>
        <p:txBody>
          <a:bodyPr/>
          <a:lstStyle/>
          <a:p>
            <a:r>
              <a:rPr lang="en-US"/>
              <a:t>Adam George</a:t>
            </a:r>
          </a:p>
        </p:txBody>
      </p:sp>
      <p:sp>
        <p:nvSpPr>
          <p:cNvPr id="9" name="Slide Number Placeholder 8">
            <a:extLst>
              <a:ext uri="{FF2B5EF4-FFF2-40B4-BE49-F238E27FC236}">
                <a16:creationId xmlns:a16="http://schemas.microsoft.com/office/drawing/2014/main" id="{5AF25A8F-07EB-4636-81C8-9298375C6CB1}"/>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1278307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4ABF5-C741-48A0-9781-995BA7C062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B52394-B229-4870-B760-6CF9A9F012B3}"/>
              </a:ext>
            </a:extLst>
          </p:cNvPr>
          <p:cNvSpPr>
            <a:spLocks noGrp="1"/>
          </p:cNvSpPr>
          <p:nvPr>
            <p:ph type="dt" sz="half" idx="10"/>
          </p:nvPr>
        </p:nvSpPr>
        <p:spPr/>
        <p:txBody>
          <a:bodyPr/>
          <a:lstStyle/>
          <a:p>
            <a:fld id="{BE2AC768-AE2A-42E2-9629-1D2CB11F803E}" type="datetime1">
              <a:rPr lang="en-US" smtClean="0"/>
              <a:t>5/3/2018</a:t>
            </a:fld>
            <a:endParaRPr lang="en-US"/>
          </a:p>
        </p:txBody>
      </p:sp>
      <p:sp>
        <p:nvSpPr>
          <p:cNvPr id="4" name="Footer Placeholder 3">
            <a:extLst>
              <a:ext uri="{FF2B5EF4-FFF2-40B4-BE49-F238E27FC236}">
                <a16:creationId xmlns:a16="http://schemas.microsoft.com/office/drawing/2014/main" id="{494BBC27-4EC6-4479-8161-F42AFCD8DDA6}"/>
              </a:ext>
            </a:extLst>
          </p:cNvPr>
          <p:cNvSpPr>
            <a:spLocks noGrp="1"/>
          </p:cNvSpPr>
          <p:nvPr>
            <p:ph type="ftr" sz="quarter" idx="11"/>
          </p:nvPr>
        </p:nvSpPr>
        <p:spPr/>
        <p:txBody>
          <a:bodyPr/>
          <a:lstStyle/>
          <a:p>
            <a:r>
              <a:rPr lang="en-US"/>
              <a:t>Adam George</a:t>
            </a:r>
          </a:p>
        </p:txBody>
      </p:sp>
      <p:sp>
        <p:nvSpPr>
          <p:cNvPr id="5" name="Slide Number Placeholder 4">
            <a:extLst>
              <a:ext uri="{FF2B5EF4-FFF2-40B4-BE49-F238E27FC236}">
                <a16:creationId xmlns:a16="http://schemas.microsoft.com/office/drawing/2014/main" id="{C30392F7-DD12-4AE7-8443-E52495552A41}"/>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3303844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5CD204-026D-4C29-9952-D05DF49A3579}"/>
              </a:ext>
            </a:extLst>
          </p:cNvPr>
          <p:cNvSpPr>
            <a:spLocks noGrp="1"/>
          </p:cNvSpPr>
          <p:nvPr>
            <p:ph type="dt" sz="half" idx="10"/>
          </p:nvPr>
        </p:nvSpPr>
        <p:spPr/>
        <p:txBody>
          <a:bodyPr/>
          <a:lstStyle/>
          <a:p>
            <a:fld id="{6AF9A257-CAB2-49EC-B445-9F02FFBA20DB}" type="datetime1">
              <a:rPr lang="en-US" smtClean="0"/>
              <a:t>5/3/2018</a:t>
            </a:fld>
            <a:endParaRPr lang="en-US"/>
          </a:p>
        </p:txBody>
      </p:sp>
      <p:sp>
        <p:nvSpPr>
          <p:cNvPr id="3" name="Footer Placeholder 2">
            <a:extLst>
              <a:ext uri="{FF2B5EF4-FFF2-40B4-BE49-F238E27FC236}">
                <a16:creationId xmlns:a16="http://schemas.microsoft.com/office/drawing/2014/main" id="{17DFC496-B375-4345-9C95-BA19646A696C}"/>
              </a:ext>
            </a:extLst>
          </p:cNvPr>
          <p:cNvSpPr>
            <a:spLocks noGrp="1"/>
          </p:cNvSpPr>
          <p:nvPr>
            <p:ph type="ftr" sz="quarter" idx="11"/>
          </p:nvPr>
        </p:nvSpPr>
        <p:spPr/>
        <p:txBody>
          <a:bodyPr/>
          <a:lstStyle/>
          <a:p>
            <a:r>
              <a:rPr lang="en-US"/>
              <a:t>Adam George</a:t>
            </a:r>
          </a:p>
        </p:txBody>
      </p:sp>
      <p:sp>
        <p:nvSpPr>
          <p:cNvPr id="4" name="Slide Number Placeholder 3">
            <a:extLst>
              <a:ext uri="{FF2B5EF4-FFF2-40B4-BE49-F238E27FC236}">
                <a16:creationId xmlns:a16="http://schemas.microsoft.com/office/drawing/2014/main" id="{64BD2448-8B2D-4741-A742-E22BF8303603}"/>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3517579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55F5D-EAF0-4DFC-8C0F-0E0FDAC22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DA7106-B0EC-45C3-9C00-99D31B9848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DCABC9-4452-4318-BF04-56C072FB39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279B718-C2A4-42B7-BAFB-F5AC68D9EDE9}"/>
              </a:ext>
            </a:extLst>
          </p:cNvPr>
          <p:cNvSpPr>
            <a:spLocks noGrp="1"/>
          </p:cNvSpPr>
          <p:nvPr>
            <p:ph type="dt" sz="half" idx="10"/>
          </p:nvPr>
        </p:nvSpPr>
        <p:spPr/>
        <p:txBody>
          <a:bodyPr/>
          <a:lstStyle/>
          <a:p>
            <a:fld id="{BB4217B4-21A4-4A8F-84A5-B66CA37072DE}" type="datetime1">
              <a:rPr lang="en-US" smtClean="0"/>
              <a:t>5/3/2018</a:t>
            </a:fld>
            <a:endParaRPr lang="en-US"/>
          </a:p>
        </p:txBody>
      </p:sp>
      <p:sp>
        <p:nvSpPr>
          <p:cNvPr id="6" name="Footer Placeholder 5">
            <a:extLst>
              <a:ext uri="{FF2B5EF4-FFF2-40B4-BE49-F238E27FC236}">
                <a16:creationId xmlns:a16="http://schemas.microsoft.com/office/drawing/2014/main" id="{6A79880C-04D6-430E-97DF-BDAC096E1843}"/>
              </a:ext>
            </a:extLst>
          </p:cNvPr>
          <p:cNvSpPr>
            <a:spLocks noGrp="1"/>
          </p:cNvSpPr>
          <p:nvPr>
            <p:ph type="ftr" sz="quarter" idx="11"/>
          </p:nvPr>
        </p:nvSpPr>
        <p:spPr/>
        <p:txBody>
          <a:bodyPr/>
          <a:lstStyle/>
          <a:p>
            <a:r>
              <a:rPr lang="en-US"/>
              <a:t>Adam George</a:t>
            </a:r>
          </a:p>
        </p:txBody>
      </p:sp>
      <p:sp>
        <p:nvSpPr>
          <p:cNvPr id="7" name="Slide Number Placeholder 6">
            <a:extLst>
              <a:ext uri="{FF2B5EF4-FFF2-40B4-BE49-F238E27FC236}">
                <a16:creationId xmlns:a16="http://schemas.microsoft.com/office/drawing/2014/main" id="{FC166BA8-2BA0-4232-86A6-6CAF0ABB0F25}"/>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577150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D7160-88BC-4952-90C9-B3D2A21522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0F860FB-FC64-49A1-AB10-2056CF481E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5212A5-9B9C-42B5-B245-C1E45B8E2B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A914EE-8869-4064-8708-A2992AF8BBE4}"/>
              </a:ext>
            </a:extLst>
          </p:cNvPr>
          <p:cNvSpPr>
            <a:spLocks noGrp="1"/>
          </p:cNvSpPr>
          <p:nvPr>
            <p:ph type="dt" sz="half" idx="10"/>
          </p:nvPr>
        </p:nvSpPr>
        <p:spPr/>
        <p:txBody>
          <a:bodyPr/>
          <a:lstStyle/>
          <a:p>
            <a:fld id="{D6A5D0DC-7919-4DD0-9CD6-64A292039A29}" type="datetime1">
              <a:rPr lang="en-US" smtClean="0"/>
              <a:t>5/3/2018</a:t>
            </a:fld>
            <a:endParaRPr lang="en-US"/>
          </a:p>
        </p:txBody>
      </p:sp>
      <p:sp>
        <p:nvSpPr>
          <p:cNvPr id="6" name="Footer Placeholder 5">
            <a:extLst>
              <a:ext uri="{FF2B5EF4-FFF2-40B4-BE49-F238E27FC236}">
                <a16:creationId xmlns:a16="http://schemas.microsoft.com/office/drawing/2014/main" id="{9F4D2A63-2903-406C-9E32-D16F1AB325AB}"/>
              </a:ext>
            </a:extLst>
          </p:cNvPr>
          <p:cNvSpPr>
            <a:spLocks noGrp="1"/>
          </p:cNvSpPr>
          <p:nvPr>
            <p:ph type="ftr" sz="quarter" idx="11"/>
          </p:nvPr>
        </p:nvSpPr>
        <p:spPr/>
        <p:txBody>
          <a:bodyPr/>
          <a:lstStyle/>
          <a:p>
            <a:r>
              <a:rPr lang="en-US"/>
              <a:t>Adam George</a:t>
            </a:r>
          </a:p>
        </p:txBody>
      </p:sp>
      <p:sp>
        <p:nvSpPr>
          <p:cNvPr id="7" name="Slide Number Placeholder 6">
            <a:extLst>
              <a:ext uri="{FF2B5EF4-FFF2-40B4-BE49-F238E27FC236}">
                <a16:creationId xmlns:a16="http://schemas.microsoft.com/office/drawing/2014/main" id="{F4164915-B8A5-497C-BAB3-0C9B25D43937}"/>
              </a:ext>
            </a:extLst>
          </p:cNvPr>
          <p:cNvSpPr>
            <a:spLocks noGrp="1"/>
          </p:cNvSpPr>
          <p:nvPr>
            <p:ph type="sldNum" sz="quarter" idx="12"/>
          </p:nvPr>
        </p:nvSpPr>
        <p:spPr/>
        <p:txBody>
          <a:bodyPr/>
          <a:lstStyle/>
          <a:p>
            <a:fld id="{8BDC5F63-BFE5-43CA-A66B-3328454AC65B}" type="slidenum">
              <a:rPr lang="en-US" smtClean="0"/>
              <a:t>‹#›</a:t>
            </a:fld>
            <a:endParaRPr lang="en-US"/>
          </a:p>
        </p:txBody>
      </p:sp>
    </p:spTree>
    <p:extLst>
      <p:ext uri="{BB962C8B-B14F-4D97-AF65-F5344CB8AC3E}">
        <p14:creationId xmlns:p14="http://schemas.microsoft.com/office/powerpoint/2010/main" val="2240051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381D98-ADE6-47D6-825A-AC0FFA1FDE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0AB3F8-F056-4661-898A-63F0A71A31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9ECB32-19D8-40B7-BA95-EF815F7346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658946-61DA-4AD8-9070-9A33D67B48F5}" type="datetime1">
              <a:rPr lang="en-US" smtClean="0"/>
              <a:t>5/3/2018</a:t>
            </a:fld>
            <a:endParaRPr lang="en-US"/>
          </a:p>
        </p:txBody>
      </p:sp>
      <p:sp>
        <p:nvSpPr>
          <p:cNvPr id="5" name="Footer Placeholder 4">
            <a:extLst>
              <a:ext uri="{FF2B5EF4-FFF2-40B4-BE49-F238E27FC236}">
                <a16:creationId xmlns:a16="http://schemas.microsoft.com/office/drawing/2014/main" id="{8035692D-403D-4DA5-A5C4-944472A87A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Adam George</a:t>
            </a:r>
          </a:p>
        </p:txBody>
      </p:sp>
      <p:sp>
        <p:nvSpPr>
          <p:cNvPr id="6" name="Slide Number Placeholder 5">
            <a:extLst>
              <a:ext uri="{FF2B5EF4-FFF2-40B4-BE49-F238E27FC236}">
                <a16:creationId xmlns:a16="http://schemas.microsoft.com/office/drawing/2014/main" id="{1B9A36AE-85C6-46BA-AEF9-5D125407C1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DC5F63-BFE5-43CA-A66B-3328454AC65B}" type="slidenum">
              <a:rPr lang="en-US" smtClean="0"/>
              <a:t>‹#›</a:t>
            </a:fld>
            <a:endParaRPr lang="en-US"/>
          </a:p>
        </p:txBody>
      </p:sp>
    </p:spTree>
    <p:extLst>
      <p:ext uri="{BB962C8B-B14F-4D97-AF65-F5344CB8AC3E}">
        <p14:creationId xmlns:p14="http://schemas.microsoft.com/office/powerpoint/2010/main" val="1887836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1F5DB-2AC0-416A-880E-E1F67E327CA1}"/>
              </a:ext>
            </a:extLst>
          </p:cNvPr>
          <p:cNvSpPr>
            <a:spLocks noGrp="1"/>
          </p:cNvSpPr>
          <p:nvPr>
            <p:ph type="ctrTitle"/>
          </p:nvPr>
        </p:nvSpPr>
        <p:spPr/>
        <p:txBody>
          <a:bodyPr/>
          <a:lstStyle/>
          <a:p>
            <a:r>
              <a:rPr lang="en-US" dirty="0"/>
              <a:t>Final Project Presentation</a:t>
            </a:r>
          </a:p>
        </p:txBody>
      </p:sp>
      <p:sp>
        <p:nvSpPr>
          <p:cNvPr id="3" name="Subtitle 2">
            <a:extLst>
              <a:ext uri="{FF2B5EF4-FFF2-40B4-BE49-F238E27FC236}">
                <a16:creationId xmlns:a16="http://schemas.microsoft.com/office/drawing/2014/main" id="{E7250B78-D03B-4ED0-B7E1-8A31A536C032}"/>
              </a:ext>
            </a:extLst>
          </p:cNvPr>
          <p:cNvSpPr>
            <a:spLocks noGrp="1"/>
          </p:cNvSpPr>
          <p:nvPr>
            <p:ph type="subTitle" idx="1"/>
          </p:nvPr>
        </p:nvSpPr>
        <p:spPr/>
        <p:txBody>
          <a:bodyPr/>
          <a:lstStyle/>
          <a:p>
            <a:r>
              <a:rPr lang="en-US" dirty="0"/>
              <a:t>Sports Marketing Analytics</a:t>
            </a:r>
          </a:p>
        </p:txBody>
      </p:sp>
      <p:sp>
        <p:nvSpPr>
          <p:cNvPr id="4" name="Footer Placeholder 3">
            <a:extLst>
              <a:ext uri="{FF2B5EF4-FFF2-40B4-BE49-F238E27FC236}">
                <a16:creationId xmlns:a16="http://schemas.microsoft.com/office/drawing/2014/main" id="{4DD5268C-717D-4A5E-ABD2-CA81EB829941}"/>
              </a:ext>
            </a:extLst>
          </p:cNvPr>
          <p:cNvSpPr>
            <a:spLocks noGrp="1"/>
          </p:cNvSpPr>
          <p:nvPr>
            <p:ph type="ftr" sz="quarter" idx="11"/>
          </p:nvPr>
        </p:nvSpPr>
        <p:spPr/>
        <p:txBody>
          <a:bodyPr/>
          <a:lstStyle/>
          <a:p>
            <a:r>
              <a:rPr lang="en-US"/>
              <a:t>Adam George</a:t>
            </a:r>
          </a:p>
        </p:txBody>
      </p:sp>
      <p:pic>
        <p:nvPicPr>
          <p:cNvPr id="8" name="Audio 7">
            <a:hlinkClick r:id="" action="ppaction://media"/>
            <a:extLst>
              <a:ext uri="{FF2B5EF4-FFF2-40B4-BE49-F238E27FC236}">
                <a16:creationId xmlns:a16="http://schemas.microsoft.com/office/drawing/2014/main" id="{1C4A37D5-C6FA-4529-A250-B78892212E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47653128"/>
      </p:ext>
    </p:extLst>
  </p:cSld>
  <p:clrMapOvr>
    <a:masterClrMapping/>
  </p:clrMapOvr>
  <mc:AlternateContent xmlns:mc="http://schemas.openxmlformats.org/markup-compatibility/2006">
    <mc:Choice xmlns:p14="http://schemas.microsoft.com/office/powerpoint/2010/main" Requires="p14">
      <p:transition spd="slow" p14:dur="2000" advTm="11341"/>
    </mc:Choice>
    <mc:Fallback>
      <p:transition spd="slow" advTm="11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2D00A-99CD-4930-B777-9076DA3D2FC1}"/>
              </a:ext>
            </a:extLst>
          </p:cNvPr>
          <p:cNvSpPr>
            <a:spLocks noGrp="1"/>
          </p:cNvSpPr>
          <p:nvPr>
            <p:ph type="title"/>
          </p:nvPr>
        </p:nvSpPr>
        <p:spPr/>
        <p:txBody>
          <a:bodyPr/>
          <a:lstStyle/>
          <a:p>
            <a:r>
              <a:rPr lang="en-US" dirty="0"/>
              <a:t>Project Description and Introduction</a:t>
            </a:r>
          </a:p>
        </p:txBody>
      </p:sp>
      <p:sp>
        <p:nvSpPr>
          <p:cNvPr id="3" name="Content Placeholder 2">
            <a:extLst>
              <a:ext uri="{FF2B5EF4-FFF2-40B4-BE49-F238E27FC236}">
                <a16:creationId xmlns:a16="http://schemas.microsoft.com/office/drawing/2014/main" id="{022A3E88-A145-4CA4-A94E-FC8E0DC04EE0}"/>
              </a:ext>
            </a:extLst>
          </p:cNvPr>
          <p:cNvSpPr>
            <a:spLocks noGrp="1"/>
          </p:cNvSpPr>
          <p:nvPr>
            <p:ph idx="1"/>
          </p:nvPr>
        </p:nvSpPr>
        <p:spPr>
          <a:xfrm>
            <a:off x="838200" y="1543050"/>
            <a:ext cx="10515600" cy="4813301"/>
          </a:xfrm>
        </p:spPr>
        <p:txBody>
          <a:bodyPr>
            <a:normAutofit/>
          </a:bodyPr>
          <a:lstStyle/>
          <a:p>
            <a:r>
              <a:rPr lang="en-US" sz="2400" dirty="0"/>
              <a:t>Context: </a:t>
            </a:r>
          </a:p>
          <a:p>
            <a:pPr lvl="1"/>
            <a:r>
              <a:rPr lang="en-US" sz="2000" dirty="0"/>
              <a:t>Customer Churn for Renewal or Defect </a:t>
            </a:r>
            <a:r>
              <a:rPr lang="en-US" sz="2000"/>
              <a:t>of Athletic Season </a:t>
            </a:r>
            <a:r>
              <a:rPr lang="en-US" sz="2000" dirty="0"/>
              <a:t>Tickets. </a:t>
            </a:r>
          </a:p>
          <a:p>
            <a:pPr lvl="2"/>
            <a:r>
              <a:rPr lang="en-US" sz="1800" dirty="0"/>
              <a:t>This is a Common Sports Marketing Analytics Scenario.</a:t>
            </a:r>
          </a:p>
          <a:p>
            <a:r>
              <a:rPr lang="en-US" sz="2400" dirty="0"/>
              <a:t>Business Problem: </a:t>
            </a:r>
          </a:p>
          <a:p>
            <a:pPr lvl="1"/>
            <a:r>
              <a:rPr lang="en-US" sz="2000" dirty="0"/>
              <a:t>Most importantly, who is likely not to renew (defect) and what factors contribute to that? </a:t>
            </a:r>
          </a:p>
          <a:p>
            <a:pPr lvl="1"/>
            <a:r>
              <a:rPr lang="en-US" sz="2000" dirty="0"/>
              <a:t>Who is likely to renew and what factors contribute to that?</a:t>
            </a:r>
          </a:p>
          <a:p>
            <a:r>
              <a:rPr lang="en-US" sz="2400" dirty="0"/>
              <a:t>Business or Research Questions:</a:t>
            </a:r>
          </a:p>
          <a:p>
            <a:pPr lvl="1"/>
            <a:r>
              <a:rPr lang="en-US" sz="2000" dirty="0"/>
              <a:t>How to get people to purchase Season Tickets?</a:t>
            </a:r>
          </a:p>
          <a:p>
            <a:pPr lvl="1"/>
            <a:r>
              <a:rPr lang="en-US" sz="2000" dirty="0"/>
              <a:t>How to maintain recent patrons of Season Tickets? In other words, how to prevent patrons from defecting.</a:t>
            </a:r>
          </a:p>
        </p:txBody>
      </p:sp>
      <p:sp>
        <p:nvSpPr>
          <p:cNvPr id="4" name="Footer Placeholder 3">
            <a:extLst>
              <a:ext uri="{FF2B5EF4-FFF2-40B4-BE49-F238E27FC236}">
                <a16:creationId xmlns:a16="http://schemas.microsoft.com/office/drawing/2014/main" id="{3385C0D3-25E5-46CB-94C6-8B482D0CBDC3}"/>
              </a:ext>
            </a:extLst>
          </p:cNvPr>
          <p:cNvSpPr>
            <a:spLocks noGrp="1"/>
          </p:cNvSpPr>
          <p:nvPr>
            <p:ph type="ftr" sz="quarter" idx="11"/>
          </p:nvPr>
        </p:nvSpPr>
        <p:spPr/>
        <p:txBody>
          <a:bodyPr/>
          <a:lstStyle/>
          <a:p>
            <a:r>
              <a:rPr lang="en-US"/>
              <a:t>Adam George</a:t>
            </a:r>
          </a:p>
        </p:txBody>
      </p:sp>
      <p:pic>
        <p:nvPicPr>
          <p:cNvPr id="9" name="Audio 8">
            <a:hlinkClick r:id="" action="ppaction://media"/>
            <a:extLst>
              <a:ext uri="{FF2B5EF4-FFF2-40B4-BE49-F238E27FC236}">
                <a16:creationId xmlns:a16="http://schemas.microsoft.com/office/drawing/2014/main" id="{E338B702-7819-40D7-A7E8-97CF566761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48945910"/>
      </p:ext>
    </p:extLst>
  </p:cSld>
  <p:clrMapOvr>
    <a:masterClrMapping/>
  </p:clrMapOvr>
  <mc:AlternateContent xmlns:mc="http://schemas.openxmlformats.org/markup-compatibility/2006">
    <mc:Choice xmlns:p14="http://schemas.microsoft.com/office/powerpoint/2010/main" Requires="p14">
      <p:transition spd="slow" p14:dur="2000" advTm="59416"/>
    </mc:Choice>
    <mc:Fallback>
      <p:transition spd="slow" advTm="59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150FE-D048-4E06-854C-B8C45BDA6309}"/>
              </a:ext>
            </a:extLst>
          </p:cNvPr>
          <p:cNvSpPr>
            <a:spLocks noGrp="1"/>
          </p:cNvSpPr>
          <p:nvPr>
            <p:ph type="title"/>
          </p:nvPr>
        </p:nvSpPr>
        <p:spPr>
          <a:xfrm>
            <a:off x="838200" y="365126"/>
            <a:ext cx="10515600" cy="1016000"/>
          </a:xfrm>
        </p:spPr>
        <p:txBody>
          <a:bodyPr/>
          <a:lstStyle/>
          <a:p>
            <a:r>
              <a:rPr lang="en-US" dirty="0"/>
              <a:t>Analysis (1)</a:t>
            </a:r>
          </a:p>
        </p:txBody>
      </p:sp>
      <p:sp>
        <p:nvSpPr>
          <p:cNvPr id="3" name="Content Placeholder 2">
            <a:extLst>
              <a:ext uri="{FF2B5EF4-FFF2-40B4-BE49-F238E27FC236}">
                <a16:creationId xmlns:a16="http://schemas.microsoft.com/office/drawing/2014/main" id="{596A8090-A08E-44D6-9C77-5B1D181F9ED0}"/>
              </a:ext>
            </a:extLst>
          </p:cNvPr>
          <p:cNvSpPr>
            <a:spLocks noGrp="1"/>
          </p:cNvSpPr>
          <p:nvPr>
            <p:ph idx="1"/>
          </p:nvPr>
        </p:nvSpPr>
        <p:spPr>
          <a:xfrm>
            <a:off x="838200" y="1466850"/>
            <a:ext cx="10515600" cy="4800600"/>
          </a:xfrm>
        </p:spPr>
        <p:txBody>
          <a:bodyPr/>
          <a:lstStyle/>
          <a:p>
            <a:r>
              <a:rPr lang="en-US" sz="2400" dirty="0"/>
              <a:t>Key Findings (1):</a:t>
            </a:r>
          </a:p>
          <a:p>
            <a:pPr lvl="1"/>
            <a:r>
              <a:rPr lang="en-US" sz="2000" dirty="0"/>
              <a:t>The amount of people who renewed and the amount of people who defected are roughly equivalent.</a:t>
            </a:r>
          </a:p>
          <a:p>
            <a:pPr lvl="1"/>
            <a:r>
              <a:rPr lang="en-US" sz="2000" dirty="0"/>
              <a:t>Most of the Season Tickets were priced at between $15-$26. </a:t>
            </a:r>
          </a:p>
          <a:p>
            <a:pPr lvl="2"/>
            <a:r>
              <a:rPr lang="en-US" sz="1800" dirty="0"/>
              <a:t>There was statistical difference between prices, but nothing that was consistent to be commented on.</a:t>
            </a:r>
          </a:p>
          <a:p>
            <a:pPr lvl="1"/>
            <a:r>
              <a:rPr lang="en-US" sz="2000" dirty="0"/>
              <a:t>Most people attended 2 or less games in Year 1.</a:t>
            </a:r>
          </a:p>
          <a:p>
            <a:pPr lvl="2"/>
            <a:r>
              <a:rPr lang="en-US" sz="1800" dirty="0"/>
              <a:t>The more Games that a person attended, the more likely they were to renew.</a:t>
            </a:r>
          </a:p>
          <a:p>
            <a:pPr lvl="1"/>
            <a:r>
              <a:rPr lang="en-US" sz="2000" dirty="0"/>
              <a:t>Most people have either not renewed season tickets or have renewed 5 or less Years in a row.</a:t>
            </a:r>
          </a:p>
          <a:p>
            <a:pPr lvl="2"/>
            <a:r>
              <a:rPr lang="en-US" sz="1800" dirty="0"/>
              <a:t>The more Years in a row a person has purchased season tickets, the more likely they are to renew. There obviously is a cut-off point, but up through 20 years seems relatively strong. </a:t>
            </a:r>
          </a:p>
          <a:p>
            <a:pPr lvl="1"/>
            <a:r>
              <a:rPr lang="en-US" sz="2000" dirty="0"/>
              <a:t>Most people are NOT Backers.</a:t>
            </a:r>
          </a:p>
          <a:p>
            <a:pPr lvl="2"/>
            <a:r>
              <a:rPr lang="en-US" sz="1800" dirty="0"/>
              <a:t>If someone is a Backer, they are more likely to renew their season tickets.</a:t>
            </a:r>
          </a:p>
          <a:p>
            <a:pPr lvl="1"/>
            <a:endParaRPr lang="en-US" sz="2200" dirty="0"/>
          </a:p>
          <a:p>
            <a:pPr lvl="1"/>
            <a:endParaRPr lang="en-US" dirty="0"/>
          </a:p>
          <a:p>
            <a:pPr lvl="1"/>
            <a:endParaRPr lang="en-US" dirty="0"/>
          </a:p>
          <a:p>
            <a:pPr lvl="1"/>
            <a:endParaRPr lang="en-US" dirty="0"/>
          </a:p>
        </p:txBody>
      </p:sp>
      <p:sp>
        <p:nvSpPr>
          <p:cNvPr id="4" name="Footer Placeholder 3">
            <a:extLst>
              <a:ext uri="{FF2B5EF4-FFF2-40B4-BE49-F238E27FC236}">
                <a16:creationId xmlns:a16="http://schemas.microsoft.com/office/drawing/2014/main" id="{65B304BD-57C2-49FC-BAC6-E6D04131BEC8}"/>
              </a:ext>
            </a:extLst>
          </p:cNvPr>
          <p:cNvSpPr>
            <a:spLocks noGrp="1"/>
          </p:cNvSpPr>
          <p:nvPr>
            <p:ph type="ftr" sz="quarter" idx="11"/>
          </p:nvPr>
        </p:nvSpPr>
        <p:spPr/>
        <p:txBody>
          <a:bodyPr/>
          <a:lstStyle/>
          <a:p>
            <a:r>
              <a:rPr lang="en-US"/>
              <a:t>Adam George</a:t>
            </a:r>
          </a:p>
        </p:txBody>
      </p:sp>
      <p:pic>
        <p:nvPicPr>
          <p:cNvPr id="7" name="Audio 6">
            <a:hlinkClick r:id="" action="ppaction://media"/>
            <a:extLst>
              <a:ext uri="{FF2B5EF4-FFF2-40B4-BE49-F238E27FC236}">
                <a16:creationId xmlns:a16="http://schemas.microsoft.com/office/drawing/2014/main" id="{8CF4B16B-E544-40E1-A468-5AD0F7AAC2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78203091"/>
      </p:ext>
    </p:extLst>
  </p:cSld>
  <p:clrMapOvr>
    <a:masterClrMapping/>
  </p:clrMapOvr>
  <mc:AlternateContent xmlns:mc="http://schemas.openxmlformats.org/markup-compatibility/2006">
    <mc:Choice xmlns:p14="http://schemas.microsoft.com/office/powerpoint/2010/main" Requires="p14">
      <p:transition spd="slow" p14:dur="2000" advTm="136504"/>
    </mc:Choice>
    <mc:Fallback>
      <p:transition spd="slow" advTm="136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391E0-EB5D-4DCD-B5FD-E480CC0581D5}"/>
              </a:ext>
            </a:extLst>
          </p:cNvPr>
          <p:cNvSpPr>
            <a:spLocks noGrp="1"/>
          </p:cNvSpPr>
          <p:nvPr>
            <p:ph type="title"/>
          </p:nvPr>
        </p:nvSpPr>
        <p:spPr>
          <a:xfrm>
            <a:off x="838200" y="365126"/>
            <a:ext cx="10515600" cy="977898"/>
          </a:xfrm>
        </p:spPr>
        <p:txBody>
          <a:bodyPr/>
          <a:lstStyle/>
          <a:p>
            <a:r>
              <a:rPr lang="en-US" dirty="0"/>
              <a:t>Analysis (2)</a:t>
            </a:r>
          </a:p>
        </p:txBody>
      </p:sp>
      <p:sp>
        <p:nvSpPr>
          <p:cNvPr id="3" name="Content Placeholder 2">
            <a:extLst>
              <a:ext uri="{FF2B5EF4-FFF2-40B4-BE49-F238E27FC236}">
                <a16:creationId xmlns:a16="http://schemas.microsoft.com/office/drawing/2014/main" id="{2AD307EE-FE2F-4AAB-AD2E-333FD7F07100}"/>
              </a:ext>
            </a:extLst>
          </p:cNvPr>
          <p:cNvSpPr>
            <a:spLocks noGrp="1"/>
          </p:cNvSpPr>
          <p:nvPr>
            <p:ph idx="1"/>
          </p:nvPr>
        </p:nvSpPr>
        <p:spPr>
          <a:xfrm>
            <a:off x="838200" y="1457325"/>
            <a:ext cx="10515600" cy="4899024"/>
          </a:xfrm>
        </p:spPr>
        <p:txBody>
          <a:bodyPr/>
          <a:lstStyle/>
          <a:p>
            <a:r>
              <a:rPr lang="en-US" sz="2400" dirty="0"/>
              <a:t>Key Findings (2):</a:t>
            </a:r>
          </a:p>
          <a:p>
            <a:pPr lvl="1"/>
            <a:r>
              <a:rPr lang="en-US" sz="2000" dirty="0"/>
              <a:t>Most people who are ticket holders are between the age of 60-80.</a:t>
            </a:r>
          </a:p>
          <a:p>
            <a:pPr lvl="2"/>
            <a:r>
              <a:rPr lang="en-US" sz="1800" dirty="0"/>
              <a:t>There is a small correlation between Age increasing and the likelihood to renew.</a:t>
            </a:r>
          </a:p>
          <a:p>
            <a:pPr lvl="3"/>
            <a:r>
              <a:rPr lang="en-US" sz="1600" dirty="0"/>
              <a:t>Obviously this likelihood to renew must decrease and/or end at a certain age.</a:t>
            </a:r>
          </a:p>
          <a:p>
            <a:pPr lvl="4"/>
            <a:r>
              <a:rPr lang="en-US" sz="1600" dirty="0"/>
              <a:t>I would also say that there are most likely subgroups of ages with higher likelihood of renewal.</a:t>
            </a:r>
          </a:p>
          <a:p>
            <a:pPr lvl="5"/>
            <a:r>
              <a:rPr lang="en-US" sz="1600" dirty="0"/>
              <a:t>Age is a nuanced measurement for renewal. I can’t pinpoint any Age group with any real accuracy.</a:t>
            </a:r>
          </a:p>
          <a:p>
            <a:pPr lvl="1"/>
            <a:r>
              <a:rPr lang="en-US" sz="2200" dirty="0"/>
              <a:t>As Income rises, people are more likely to Defect. </a:t>
            </a:r>
          </a:p>
          <a:p>
            <a:pPr lvl="1"/>
            <a:r>
              <a:rPr lang="en-US" sz="2000" dirty="0"/>
              <a:t>There appears to be more females than males.</a:t>
            </a:r>
          </a:p>
          <a:p>
            <a:pPr lvl="2"/>
            <a:r>
              <a:rPr lang="en-US" sz="1800" dirty="0"/>
              <a:t>Because I have reduced the dataset to remove null values and other errors, I am not sure if this is accurate.</a:t>
            </a:r>
          </a:p>
          <a:p>
            <a:pPr lvl="3"/>
            <a:r>
              <a:rPr lang="en-US" sz="1600" dirty="0"/>
              <a:t>Both females and males appear to have equal likelihood for renewal.</a:t>
            </a:r>
          </a:p>
          <a:p>
            <a:pPr lvl="1"/>
            <a:r>
              <a:rPr lang="en-US" sz="2000" dirty="0"/>
              <a:t>Most people have a Home Value of $100,000 or less.</a:t>
            </a:r>
          </a:p>
          <a:p>
            <a:pPr lvl="2"/>
            <a:r>
              <a:rPr lang="en-US" sz="1800" dirty="0"/>
              <a:t>People who have higher Home Values are more likely to Defect.</a:t>
            </a:r>
          </a:p>
        </p:txBody>
      </p:sp>
      <p:sp>
        <p:nvSpPr>
          <p:cNvPr id="4" name="Footer Placeholder 3">
            <a:extLst>
              <a:ext uri="{FF2B5EF4-FFF2-40B4-BE49-F238E27FC236}">
                <a16:creationId xmlns:a16="http://schemas.microsoft.com/office/drawing/2014/main" id="{0FA6A227-D722-4BEF-8DFD-CD9BD91448E6}"/>
              </a:ext>
            </a:extLst>
          </p:cNvPr>
          <p:cNvSpPr>
            <a:spLocks noGrp="1"/>
          </p:cNvSpPr>
          <p:nvPr>
            <p:ph type="ftr" sz="quarter" idx="11"/>
          </p:nvPr>
        </p:nvSpPr>
        <p:spPr/>
        <p:txBody>
          <a:bodyPr/>
          <a:lstStyle/>
          <a:p>
            <a:r>
              <a:rPr lang="en-US"/>
              <a:t>Adam George</a:t>
            </a:r>
          </a:p>
        </p:txBody>
      </p:sp>
      <p:pic>
        <p:nvPicPr>
          <p:cNvPr id="6" name="Audio 5">
            <a:hlinkClick r:id="" action="ppaction://media"/>
            <a:extLst>
              <a:ext uri="{FF2B5EF4-FFF2-40B4-BE49-F238E27FC236}">
                <a16:creationId xmlns:a16="http://schemas.microsoft.com/office/drawing/2014/main" id="{B4401631-9B66-4B9D-A475-C06D7707A1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53730169"/>
      </p:ext>
    </p:extLst>
  </p:cSld>
  <p:clrMapOvr>
    <a:masterClrMapping/>
  </p:clrMapOvr>
  <mc:AlternateContent xmlns:mc="http://schemas.openxmlformats.org/markup-compatibility/2006">
    <mc:Choice xmlns:p14="http://schemas.microsoft.com/office/powerpoint/2010/main" Requires="p14">
      <p:transition spd="slow" p14:dur="2000" advTm="147782"/>
    </mc:Choice>
    <mc:Fallback>
      <p:transition spd="slow" advTm="147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A7164-4289-4EE1-BAD9-AFA2E4B6C60E}"/>
              </a:ext>
            </a:extLst>
          </p:cNvPr>
          <p:cNvSpPr>
            <a:spLocks noGrp="1"/>
          </p:cNvSpPr>
          <p:nvPr>
            <p:ph type="title"/>
          </p:nvPr>
        </p:nvSpPr>
        <p:spPr>
          <a:xfrm>
            <a:off x="838200" y="304801"/>
            <a:ext cx="10515600" cy="1028700"/>
          </a:xfrm>
        </p:spPr>
        <p:txBody>
          <a:bodyPr/>
          <a:lstStyle/>
          <a:p>
            <a:r>
              <a:rPr lang="en-US" dirty="0"/>
              <a:t>Storytelling (1)</a:t>
            </a:r>
          </a:p>
        </p:txBody>
      </p:sp>
      <p:sp>
        <p:nvSpPr>
          <p:cNvPr id="3" name="Content Placeholder 2">
            <a:extLst>
              <a:ext uri="{FF2B5EF4-FFF2-40B4-BE49-F238E27FC236}">
                <a16:creationId xmlns:a16="http://schemas.microsoft.com/office/drawing/2014/main" id="{9FC8336E-250C-419F-AB84-69EEE81112AD}"/>
              </a:ext>
            </a:extLst>
          </p:cNvPr>
          <p:cNvSpPr>
            <a:spLocks noGrp="1"/>
          </p:cNvSpPr>
          <p:nvPr>
            <p:ph idx="1"/>
          </p:nvPr>
        </p:nvSpPr>
        <p:spPr>
          <a:xfrm>
            <a:off x="838200" y="1333500"/>
            <a:ext cx="10515600" cy="5022850"/>
          </a:xfrm>
        </p:spPr>
        <p:txBody>
          <a:bodyPr>
            <a:normAutofit/>
          </a:bodyPr>
          <a:lstStyle/>
          <a:p>
            <a:r>
              <a:rPr lang="en-US" sz="2400" dirty="0"/>
              <a:t>Who is likely to Renew Season Tickets?</a:t>
            </a:r>
          </a:p>
          <a:p>
            <a:pPr lvl="1"/>
            <a:r>
              <a:rPr lang="en-US" sz="2000" dirty="0"/>
              <a:t>Those who have attended 3 or more Games in Year 1.</a:t>
            </a:r>
          </a:p>
          <a:p>
            <a:pPr lvl="1"/>
            <a:r>
              <a:rPr lang="en-US" sz="2000" dirty="0"/>
              <a:t>Those who have been Season Ticket holders for 6 or more years.</a:t>
            </a:r>
          </a:p>
          <a:p>
            <a:pPr lvl="1"/>
            <a:r>
              <a:rPr lang="en-US" sz="2000" dirty="0"/>
              <a:t>Those who are a part of the Backer Club.</a:t>
            </a:r>
          </a:p>
          <a:p>
            <a:pPr lvl="1"/>
            <a:r>
              <a:rPr lang="en-US" sz="2000" dirty="0"/>
              <a:t>Those whose Home Values are below 150(thousand dollars).</a:t>
            </a:r>
          </a:p>
          <a:p>
            <a:r>
              <a:rPr lang="en-US" sz="2400" dirty="0"/>
              <a:t>Who is likely to Defect?</a:t>
            </a:r>
          </a:p>
          <a:p>
            <a:pPr lvl="1"/>
            <a:r>
              <a:rPr lang="en-US" sz="2000" dirty="0"/>
              <a:t>Those who have attended 2 or less Games in Year 1.</a:t>
            </a:r>
          </a:p>
          <a:p>
            <a:pPr lvl="1"/>
            <a:r>
              <a:rPr lang="en-US" sz="2000" dirty="0"/>
              <a:t>Those who have been Season Ticket holders for 5 or less years.</a:t>
            </a:r>
          </a:p>
          <a:p>
            <a:pPr lvl="1"/>
            <a:r>
              <a:rPr lang="en-US" sz="2000" dirty="0"/>
              <a:t>Those who are not a part of the Backer Club.</a:t>
            </a:r>
          </a:p>
          <a:p>
            <a:pPr lvl="1"/>
            <a:r>
              <a:rPr lang="en-US" sz="2000" dirty="0"/>
              <a:t>Those whose Home Values are at or above 150(thousand dollars).</a:t>
            </a:r>
          </a:p>
        </p:txBody>
      </p:sp>
      <p:sp>
        <p:nvSpPr>
          <p:cNvPr id="4" name="Footer Placeholder 3">
            <a:extLst>
              <a:ext uri="{FF2B5EF4-FFF2-40B4-BE49-F238E27FC236}">
                <a16:creationId xmlns:a16="http://schemas.microsoft.com/office/drawing/2014/main" id="{02ACE3CD-8CF3-4A71-92E6-02AFDE95A352}"/>
              </a:ext>
            </a:extLst>
          </p:cNvPr>
          <p:cNvSpPr>
            <a:spLocks noGrp="1"/>
          </p:cNvSpPr>
          <p:nvPr>
            <p:ph type="ftr" sz="quarter" idx="11"/>
          </p:nvPr>
        </p:nvSpPr>
        <p:spPr/>
        <p:txBody>
          <a:bodyPr/>
          <a:lstStyle/>
          <a:p>
            <a:r>
              <a:rPr lang="en-US"/>
              <a:t>Adam George</a:t>
            </a:r>
          </a:p>
        </p:txBody>
      </p:sp>
      <p:pic>
        <p:nvPicPr>
          <p:cNvPr id="7" name="Audio 6">
            <a:hlinkClick r:id="" action="ppaction://media"/>
            <a:extLst>
              <a:ext uri="{FF2B5EF4-FFF2-40B4-BE49-F238E27FC236}">
                <a16:creationId xmlns:a16="http://schemas.microsoft.com/office/drawing/2014/main" id="{883F8959-71BF-4CB4-93C2-DBBC8DB2A7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62170793"/>
      </p:ext>
    </p:extLst>
  </p:cSld>
  <p:clrMapOvr>
    <a:masterClrMapping/>
  </p:clrMapOvr>
  <mc:AlternateContent xmlns:mc="http://schemas.openxmlformats.org/markup-compatibility/2006">
    <mc:Choice xmlns:p14="http://schemas.microsoft.com/office/powerpoint/2010/main" Requires="p14">
      <p:transition spd="slow" p14:dur="2000" advTm="92829"/>
    </mc:Choice>
    <mc:Fallback>
      <p:transition spd="slow" advTm="92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77891-7384-41E8-845B-E27EA2C07108}"/>
              </a:ext>
            </a:extLst>
          </p:cNvPr>
          <p:cNvSpPr>
            <a:spLocks noGrp="1"/>
          </p:cNvSpPr>
          <p:nvPr>
            <p:ph type="title"/>
          </p:nvPr>
        </p:nvSpPr>
        <p:spPr>
          <a:xfrm>
            <a:off x="838200" y="365127"/>
            <a:ext cx="10515600" cy="949324"/>
          </a:xfrm>
        </p:spPr>
        <p:txBody>
          <a:bodyPr/>
          <a:lstStyle/>
          <a:p>
            <a:r>
              <a:rPr lang="en-US" dirty="0"/>
              <a:t>Storytelling (2)</a:t>
            </a:r>
          </a:p>
        </p:txBody>
      </p:sp>
      <p:sp>
        <p:nvSpPr>
          <p:cNvPr id="3" name="Content Placeholder 2">
            <a:extLst>
              <a:ext uri="{FF2B5EF4-FFF2-40B4-BE49-F238E27FC236}">
                <a16:creationId xmlns:a16="http://schemas.microsoft.com/office/drawing/2014/main" id="{98D8BDDF-A36C-4741-9477-8EB81C399EDC}"/>
              </a:ext>
            </a:extLst>
          </p:cNvPr>
          <p:cNvSpPr>
            <a:spLocks noGrp="1"/>
          </p:cNvSpPr>
          <p:nvPr>
            <p:ph idx="1"/>
          </p:nvPr>
        </p:nvSpPr>
        <p:spPr>
          <a:xfrm>
            <a:off x="838200" y="1314451"/>
            <a:ext cx="10515600" cy="5041899"/>
          </a:xfrm>
        </p:spPr>
        <p:txBody>
          <a:bodyPr>
            <a:normAutofit/>
          </a:bodyPr>
          <a:lstStyle/>
          <a:p>
            <a:r>
              <a:rPr lang="en-US" sz="2400" dirty="0"/>
              <a:t>What actions do you recommend to the K-State Athletic Department (Or other sports teams) to take?</a:t>
            </a:r>
          </a:p>
          <a:p>
            <a:pPr lvl="1"/>
            <a:r>
              <a:rPr lang="en-US" sz="2000" dirty="0"/>
              <a:t>Incentivize game attendance. Advertise and provide incentives such as doorbuster type giveaways in order to get people at the games to have the game experience.</a:t>
            </a:r>
          </a:p>
          <a:p>
            <a:pPr lvl="1"/>
            <a:r>
              <a:rPr lang="en-US" sz="2000" dirty="0"/>
              <a:t>Provide some sort of discount for consecutive Season Ticket Holders to make their Season Tickets a bit cheaper every year up to Year 5. Hopefully by this point, you have locked them in for some time after the discounts end. </a:t>
            </a:r>
          </a:p>
          <a:p>
            <a:pPr lvl="1"/>
            <a:r>
              <a:rPr lang="en-US" sz="2000" dirty="0"/>
              <a:t>Advertise the Backer Club. Have special benefits for people in the Backer Club for a reached quota of being a backer. Benefits like meeting the team, a social event, or free or highly discounted Season Tickets. T-Shirts and other Apparel would probably help as well.</a:t>
            </a:r>
          </a:p>
          <a:p>
            <a:pPr lvl="1"/>
            <a:r>
              <a:rPr lang="en-US" sz="2000" dirty="0"/>
              <a:t>Make sure advertising for games is available and abundant in location where Home Values are above 150,000 dollars. Also make sure you are on as many TV stations as possible to afford within reason, to best maximize your home viewership and increase the likelihood of interest in becoming a repeat Season Ticket holder. </a:t>
            </a:r>
          </a:p>
          <a:p>
            <a:pPr marL="0" indent="0">
              <a:buNone/>
            </a:pPr>
            <a:endParaRPr lang="en-US" sz="2400" dirty="0"/>
          </a:p>
        </p:txBody>
      </p:sp>
      <p:sp>
        <p:nvSpPr>
          <p:cNvPr id="4" name="Footer Placeholder 3">
            <a:extLst>
              <a:ext uri="{FF2B5EF4-FFF2-40B4-BE49-F238E27FC236}">
                <a16:creationId xmlns:a16="http://schemas.microsoft.com/office/drawing/2014/main" id="{3BAA1E4E-BA1D-4E3D-ACB4-029E93909E5B}"/>
              </a:ext>
            </a:extLst>
          </p:cNvPr>
          <p:cNvSpPr>
            <a:spLocks noGrp="1"/>
          </p:cNvSpPr>
          <p:nvPr>
            <p:ph type="ftr" sz="quarter" idx="11"/>
          </p:nvPr>
        </p:nvSpPr>
        <p:spPr/>
        <p:txBody>
          <a:bodyPr/>
          <a:lstStyle/>
          <a:p>
            <a:r>
              <a:rPr lang="en-US"/>
              <a:t>Adam George</a:t>
            </a:r>
          </a:p>
        </p:txBody>
      </p:sp>
      <p:pic>
        <p:nvPicPr>
          <p:cNvPr id="6" name="Audio 5">
            <a:hlinkClick r:id="" action="ppaction://media"/>
            <a:extLst>
              <a:ext uri="{FF2B5EF4-FFF2-40B4-BE49-F238E27FC236}">
                <a16:creationId xmlns:a16="http://schemas.microsoft.com/office/drawing/2014/main" id="{8CB0FE07-C173-461D-93BD-83CA8E2608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7463856"/>
      </p:ext>
    </p:extLst>
  </p:cSld>
  <p:clrMapOvr>
    <a:masterClrMapping/>
  </p:clrMapOvr>
  <mc:AlternateContent xmlns:mc="http://schemas.openxmlformats.org/markup-compatibility/2006">
    <mc:Choice xmlns:p14="http://schemas.microsoft.com/office/powerpoint/2010/main" Requires="p14">
      <p:transition spd="slow" p14:dur="2000" advTm="116598"/>
    </mc:Choice>
    <mc:Fallback>
      <p:transition spd="slow" advTm="116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B29FD-B5A8-49EA-818E-D8C3E847E5F6}"/>
              </a:ext>
            </a:extLst>
          </p:cNvPr>
          <p:cNvSpPr>
            <a:spLocks noGrp="1"/>
          </p:cNvSpPr>
          <p:nvPr>
            <p:ph type="title"/>
          </p:nvPr>
        </p:nvSpPr>
        <p:spPr>
          <a:xfrm>
            <a:off x="838200" y="365126"/>
            <a:ext cx="10515600" cy="920749"/>
          </a:xfrm>
        </p:spPr>
        <p:txBody>
          <a:bodyPr/>
          <a:lstStyle/>
          <a:p>
            <a:r>
              <a:rPr lang="en-US" dirty="0"/>
              <a:t>Storytelling (3)</a:t>
            </a:r>
          </a:p>
        </p:txBody>
      </p:sp>
      <p:sp>
        <p:nvSpPr>
          <p:cNvPr id="3" name="Content Placeholder 2">
            <a:extLst>
              <a:ext uri="{FF2B5EF4-FFF2-40B4-BE49-F238E27FC236}">
                <a16:creationId xmlns:a16="http://schemas.microsoft.com/office/drawing/2014/main" id="{8F7270CB-5D4F-4EB0-9A82-07677E6DCA03}"/>
              </a:ext>
            </a:extLst>
          </p:cNvPr>
          <p:cNvSpPr>
            <a:spLocks noGrp="1"/>
          </p:cNvSpPr>
          <p:nvPr>
            <p:ph idx="1"/>
          </p:nvPr>
        </p:nvSpPr>
        <p:spPr>
          <a:xfrm>
            <a:off x="838200" y="1352550"/>
            <a:ext cx="10515600" cy="4824413"/>
          </a:xfrm>
        </p:spPr>
        <p:txBody>
          <a:bodyPr>
            <a:normAutofit/>
          </a:bodyPr>
          <a:lstStyle/>
          <a:p>
            <a:r>
              <a:rPr lang="en-US" sz="2400" dirty="0"/>
              <a:t>What additional variables would you need to improve the model prediction?</a:t>
            </a:r>
          </a:p>
          <a:p>
            <a:pPr lvl="1"/>
            <a:r>
              <a:rPr lang="en-US" sz="2000" dirty="0"/>
              <a:t>If the person is a student or not? (Assuming K-State Athletics)</a:t>
            </a:r>
          </a:p>
          <a:p>
            <a:pPr lvl="1"/>
            <a:r>
              <a:rPr lang="en-US" sz="2000" dirty="0"/>
              <a:t>What year the student (if a student) is at K-State? (Assuming K-State Athletics)</a:t>
            </a:r>
          </a:p>
          <a:p>
            <a:pPr lvl="1"/>
            <a:r>
              <a:rPr lang="en-US" sz="2000" dirty="0"/>
              <a:t>If the person is an alumni? (Assuming K-State Athletics)</a:t>
            </a:r>
          </a:p>
        </p:txBody>
      </p:sp>
      <p:sp>
        <p:nvSpPr>
          <p:cNvPr id="4" name="Footer Placeholder 3">
            <a:extLst>
              <a:ext uri="{FF2B5EF4-FFF2-40B4-BE49-F238E27FC236}">
                <a16:creationId xmlns:a16="http://schemas.microsoft.com/office/drawing/2014/main" id="{790D4D76-59CC-4DFF-84D8-C4EC284D6FB2}"/>
              </a:ext>
            </a:extLst>
          </p:cNvPr>
          <p:cNvSpPr>
            <a:spLocks noGrp="1"/>
          </p:cNvSpPr>
          <p:nvPr>
            <p:ph type="ftr" sz="quarter" idx="11"/>
          </p:nvPr>
        </p:nvSpPr>
        <p:spPr/>
        <p:txBody>
          <a:bodyPr/>
          <a:lstStyle/>
          <a:p>
            <a:r>
              <a:rPr lang="en-US"/>
              <a:t>Adam George</a:t>
            </a:r>
          </a:p>
        </p:txBody>
      </p:sp>
      <p:pic>
        <p:nvPicPr>
          <p:cNvPr id="5" name="Audio 4">
            <a:hlinkClick r:id="" action="ppaction://media"/>
            <a:extLst>
              <a:ext uri="{FF2B5EF4-FFF2-40B4-BE49-F238E27FC236}">
                <a16:creationId xmlns:a16="http://schemas.microsoft.com/office/drawing/2014/main" id="{366B91DE-48DB-4138-873E-ED510A909D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4994327"/>
      </p:ext>
    </p:extLst>
  </p:cSld>
  <p:clrMapOvr>
    <a:masterClrMapping/>
  </p:clrMapOvr>
  <mc:AlternateContent xmlns:mc="http://schemas.openxmlformats.org/markup-compatibility/2006">
    <mc:Choice xmlns:p14="http://schemas.microsoft.com/office/powerpoint/2010/main" Requires="p14">
      <p:transition spd="slow" p14:dur="2000" advTm="30971"/>
    </mc:Choice>
    <mc:Fallback>
      <p:transition spd="slow" advTm="30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817</Words>
  <Application>Microsoft Office PowerPoint</Application>
  <PresentationFormat>Widescreen</PresentationFormat>
  <Paragraphs>67</Paragraphs>
  <Slides>7</Slides>
  <Notes>0</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Final Project Presentation</vt:lpstr>
      <vt:lpstr>Project Description and Introduction</vt:lpstr>
      <vt:lpstr>Analysis (1)</vt:lpstr>
      <vt:lpstr>Analysis (2)</vt:lpstr>
      <vt:lpstr>Storytelling (1)</vt:lpstr>
      <vt:lpstr>Storytelling (2)</vt:lpstr>
      <vt:lpstr>Storytelling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Presentation</dc:title>
  <dc:creator>Adam George</dc:creator>
  <cp:lastModifiedBy>Adam George</cp:lastModifiedBy>
  <cp:revision>3</cp:revision>
  <dcterms:created xsi:type="dcterms:W3CDTF">2018-05-03T09:23:10Z</dcterms:created>
  <dcterms:modified xsi:type="dcterms:W3CDTF">2018-05-04T00:16:23Z</dcterms:modified>
</cp:coreProperties>
</file>

<file path=docProps/thumbnail.jpeg>
</file>